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1505936"/>
            <a:ext cx="3929063" cy="16458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294" b="1" spc="-1" kern="0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L'Intelligence Artificielle au Service du Code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428625" y="3323239"/>
            <a:ext cx="392906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98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Cursor, Modèles et Révolution du Développement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4964906" y="1143000"/>
            <a:ext cx="3571875" cy="2857500"/>
          </a:xfrm>
          <a:prstGeom prst="rect">
            <a:avLst/>
          </a:prstGeom>
          <a:solidFill>
            <a:srgbClr val="FFFFFF">
              <a:alpha val="70000"/>
            </a:srgbClr>
          </a:solidFill>
          <a:ln w="198">
            <a:solidFill>
              <a:srgbClr val="8B5CF6">
                <a:alpha val="20000"/>
              </a:srgbClr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781" y="1285875"/>
            <a:ext cx="3286125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808667"/>
            <a:ext cx="4143375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L'Avenir du Codage est Hybride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57213" y="1391580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L'IA est un Copilote Puissant</a:t>
            </a:r>
            <a:endParaRPr lang="en-US" sz="784" dirty="0"/>
          </a:p>
        </p:txBody>
      </p:sp>
      <p:sp>
        <p:nvSpPr>
          <p:cNvPr id="5" name="Text 2"/>
          <p:cNvSpPr/>
          <p:nvPr/>
        </p:nvSpPr>
        <p:spPr>
          <a:xfrm>
            <a:off x="557213" y="1605893"/>
            <a:ext cx="40147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Cursor et les outils similaires démontrent que l'IA peut augmenter significativement la productivité des développeurs en automatisant les tâches répétitives.</a:t>
            </a:r>
            <a:endParaRPr lang="en-US" sz="780" dirty="0"/>
          </a:p>
        </p:txBody>
      </p:sp>
      <p:sp>
        <p:nvSpPr>
          <p:cNvPr id="6" name="Text 3"/>
          <p:cNvSpPr/>
          <p:nvPr/>
        </p:nvSpPr>
        <p:spPr>
          <a:xfrm>
            <a:off x="557213" y="2320268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Développeur Reste Pilote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557213" y="2534580"/>
            <a:ext cx="40147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L'IA ne remplace pas les développeurs. Elle les libère pour se concentrer sur les décisions architecturales, la logique métier et l'innovation.</a:t>
            </a:r>
            <a:endParaRPr lang="en-US" sz="780" dirty="0"/>
          </a:p>
        </p:txBody>
      </p:sp>
      <p:sp>
        <p:nvSpPr>
          <p:cNvPr id="8" name="Text 5"/>
          <p:cNvSpPr/>
          <p:nvPr/>
        </p:nvSpPr>
        <p:spPr>
          <a:xfrm>
            <a:off x="557213" y="3077505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 des Agents Autonomes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557213" y="3291818"/>
            <a:ext cx="40147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L'évolution future pointe vers des agents IA capables de gérer des projets entiers, du design à la mise en production, sous supervision humaine.</a:t>
            </a:r>
            <a:endParaRPr lang="en-US" sz="780" dirty="0"/>
          </a:p>
        </p:txBody>
      </p:sp>
      <p:sp>
        <p:nvSpPr>
          <p:cNvPr id="10" name="Text 7"/>
          <p:cNvSpPr/>
          <p:nvPr/>
        </p:nvSpPr>
        <p:spPr>
          <a:xfrm>
            <a:off x="428625" y="4163355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Questions &amp; Discussions</a:t>
            </a:r>
            <a:endParaRPr lang="en-US" sz="784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8" y="1000125"/>
            <a:ext cx="371475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85750"/>
            <a:ext cx="3086100" cy="4572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43350" y="865175"/>
            <a:ext cx="4772025" cy="5943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 Complètion de Code à l'Agent Autonome</a:t>
            </a:r>
            <a:endParaRPr lang="en-US" sz="1602" dirty="0"/>
          </a:p>
        </p:txBody>
      </p:sp>
      <p:sp>
        <p:nvSpPr>
          <p:cNvPr id="6" name="Text 2"/>
          <p:cNvSpPr/>
          <p:nvPr/>
        </p:nvSpPr>
        <p:spPr>
          <a:xfrm>
            <a:off x="4086225" y="1745252"/>
            <a:ext cx="46291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Évolution Historique</a:t>
            </a:r>
            <a:endParaRPr lang="en-US" sz="885" dirty="0"/>
          </a:p>
        </p:txBody>
      </p:sp>
      <p:sp>
        <p:nvSpPr>
          <p:cNvPr id="7" name="Text 3"/>
          <p:cNvSpPr/>
          <p:nvPr/>
        </p:nvSpPr>
        <p:spPr>
          <a:xfrm>
            <a:off x="4086225" y="1995283"/>
            <a:ext cx="462915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outils d'aide au codage ont évolué de simples IntelliSense et snippets vers l'IA générative capable de comprendre et générer du code complexe.</a:t>
            </a:r>
            <a:endParaRPr lang="en-US" sz="834" dirty="0"/>
          </a:p>
        </p:txBody>
      </p:sp>
      <p:sp>
        <p:nvSpPr>
          <p:cNvPr id="8" name="Text 4"/>
          <p:cNvSpPr/>
          <p:nvPr/>
        </p:nvSpPr>
        <p:spPr>
          <a:xfrm>
            <a:off x="4086225" y="2589609"/>
            <a:ext cx="46291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Développeur Augmenté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4086225" y="2839641"/>
            <a:ext cx="462915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L'IA ne remplace pas le développeur, elle le multiplie. Elle automatise les tâches répétitives et libère du temps pour la logique métier complexe.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4086225" y="3433967"/>
            <a:ext cx="46291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sur la Productivité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4086225" y="3683998"/>
            <a:ext cx="462915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développeurs utilisant l'IA rapportent une augmentation significative de leur vitesse de codage et une meilleure qualité de code.</a:t>
            </a:r>
            <a:endParaRPr lang="en-US" sz="83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1049434"/>
            <a:ext cx="3729038" cy="5943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Cursor : L'Éditeur de Code Conçu pour l'IA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35781" y="1929510"/>
            <a:ext cx="36218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Fork Intelligent de VS Code</a:t>
            </a:r>
            <a:endParaRPr lang="en-US" sz="784" dirty="0"/>
          </a:p>
        </p:txBody>
      </p:sp>
      <p:sp>
        <p:nvSpPr>
          <p:cNvPr id="5" name="Text 2"/>
          <p:cNvSpPr/>
          <p:nvPr/>
        </p:nvSpPr>
        <p:spPr>
          <a:xfrm>
            <a:off x="535781" y="2129535"/>
            <a:ext cx="3621881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Cursor reprend la familiarité de VS Code et y intègre nativement des fonctionnalités d'IA avancées.</a:t>
            </a:r>
            <a:endParaRPr lang="en-US" sz="780" dirty="0"/>
          </a:p>
        </p:txBody>
      </p:sp>
      <p:sp>
        <p:nvSpPr>
          <p:cNvPr id="6" name="Text 3"/>
          <p:cNvSpPr/>
          <p:nvPr/>
        </p:nvSpPr>
        <p:spPr>
          <a:xfrm>
            <a:off x="535781" y="2651029"/>
            <a:ext cx="36218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Codage Agentique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535781" y="2851054"/>
            <a:ext cx="3621881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Passer du codage manuel traditionnel au codage "agentique" où l'IA gère des tâches complexes et multi-étapes.</a:t>
            </a:r>
            <a:endParaRPr lang="en-US" sz="780" dirty="0"/>
          </a:p>
        </p:txBody>
      </p:sp>
      <p:sp>
        <p:nvSpPr>
          <p:cNvPr id="8" name="Text 5"/>
          <p:cNvSpPr/>
          <p:nvPr/>
        </p:nvSpPr>
        <p:spPr>
          <a:xfrm>
            <a:off x="535781" y="3372548"/>
            <a:ext cx="36218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Familière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535781" y="3572573"/>
            <a:ext cx="3621881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panneau de chat intégré, des commandes IA accessibles par raccourcis clavier, et une expérience utilisateur cohérente.</a:t>
            </a:r>
            <a:endParaRPr lang="en-US" sz="78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000125"/>
            <a:ext cx="4129088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530061"/>
            <a:ext cx="4143375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Outils d'IA Intégrés de Cursor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57213" y="1112974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 AI</a:t>
            </a:r>
            <a:endParaRPr lang="en-US" sz="784" dirty="0"/>
          </a:p>
        </p:txBody>
      </p:sp>
      <p:sp>
        <p:nvSpPr>
          <p:cNvPr id="5" name="Text 2"/>
          <p:cNvSpPr/>
          <p:nvPr/>
        </p:nvSpPr>
        <p:spPr>
          <a:xfrm>
            <a:off x="557213" y="1312999"/>
            <a:ext cx="401478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Ctrl+L</a:t>
            </a:r>
            <a:endParaRPr lang="en-US" sz="634" dirty="0"/>
          </a:p>
        </p:txBody>
      </p:sp>
      <p:sp>
        <p:nvSpPr>
          <p:cNvPr id="6" name="Text 3"/>
          <p:cNvSpPr/>
          <p:nvPr/>
        </p:nvSpPr>
        <p:spPr>
          <a:xfrm>
            <a:off x="557213" y="1495165"/>
            <a:ext cx="4014788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Interagir avec le code, poser des questions, générer des tests et refactoriser en langage naturel.</a:t>
            </a:r>
            <a:endParaRPr lang="en-US" sz="780" dirty="0"/>
          </a:p>
        </p:txBody>
      </p:sp>
      <p:sp>
        <p:nvSpPr>
          <p:cNvPr id="7" name="Text 4"/>
          <p:cNvSpPr/>
          <p:nvPr/>
        </p:nvSpPr>
        <p:spPr>
          <a:xfrm>
            <a:off x="557213" y="1988083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Génération en Fichier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557213" y="2188108"/>
            <a:ext cx="401478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Ctrl+K</a:t>
            </a:r>
            <a:endParaRPr lang="en-US" sz="634" dirty="0"/>
          </a:p>
        </p:txBody>
      </p:sp>
      <p:sp>
        <p:nvSpPr>
          <p:cNvPr id="9" name="Text 6"/>
          <p:cNvSpPr/>
          <p:nvPr/>
        </p:nvSpPr>
        <p:spPr>
          <a:xfrm>
            <a:off x="557213" y="2370274"/>
            <a:ext cx="4014788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Générer du code directement dans le fichier, basé sur le contexte et les commentaires.</a:t>
            </a:r>
            <a:endParaRPr lang="en-US" sz="780" dirty="0"/>
          </a:p>
        </p:txBody>
      </p:sp>
      <p:sp>
        <p:nvSpPr>
          <p:cNvPr id="10" name="Text 7"/>
          <p:cNvSpPr/>
          <p:nvPr/>
        </p:nvSpPr>
        <p:spPr>
          <a:xfrm>
            <a:off x="557213" y="2863193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Édition Intelligente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557213" y="3063218"/>
            <a:ext cx="401478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Sélectionner + Demander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557213" y="3245383"/>
            <a:ext cx="4014788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Sélectionner du code et demander une modification en langage naturel pour refactoriser ou améliorer.</a:t>
            </a:r>
            <a:endParaRPr lang="en-US" sz="780" dirty="0"/>
          </a:p>
        </p:txBody>
      </p:sp>
      <p:sp>
        <p:nvSpPr>
          <p:cNvPr id="13" name="Text 10"/>
          <p:cNvSpPr/>
          <p:nvPr/>
        </p:nvSpPr>
        <p:spPr>
          <a:xfrm>
            <a:off x="557213" y="3738302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Bug Finder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557213" y="3938327"/>
            <a:ext cx="401478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Analyse Automatique</a:t>
            </a:r>
            <a:endParaRPr lang="en-US" sz="634" dirty="0"/>
          </a:p>
        </p:txBody>
      </p:sp>
      <p:sp>
        <p:nvSpPr>
          <p:cNvPr id="15" name="Text 12"/>
          <p:cNvSpPr/>
          <p:nvPr/>
        </p:nvSpPr>
        <p:spPr>
          <a:xfrm>
            <a:off x="557213" y="4120493"/>
            <a:ext cx="4014788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Utilisation de l'IA pour identifier et proposer des correctifs pour les erreurs et les bugs.</a:t>
            </a:r>
            <a:endParaRPr lang="en-US" sz="78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1000125"/>
            <a:ext cx="371475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85750"/>
            <a:ext cx="3086100" cy="4572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43350" y="1013743"/>
            <a:ext cx="4772025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L'Approche Agentique et Avancée</a:t>
            </a:r>
            <a:endParaRPr lang="en-US" sz="1602" dirty="0"/>
          </a:p>
        </p:txBody>
      </p:sp>
      <p:sp>
        <p:nvSpPr>
          <p:cNvPr id="6" name="Text 2"/>
          <p:cNvSpPr/>
          <p:nvPr/>
        </p:nvSpPr>
        <p:spPr>
          <a:xfrm>
            <a:off x="4086225" y="1596656"/>
            <a:ext cx="46291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Agentic Coding</a:t>
            </a:r>
            <a:endParaRPr lang="en-US" sz="885" dirty="0"/>
          </a:p>
        </p:txBody>
      </p:sp>
      <p:sp>
        <p:nvSpPr>
          <p:cNvPr id="7" name="Text 3"/>
          <p:cNvSpPr/>
          <p:nvPr/>
        </p:nvSpPr>
        <p:spPr>
          <a:xfrm>
            <a:off x="4086225" y="1846687"/>
            <a:ext cx="462915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L'IA prend en charge des tâches complexes et multi-étapes. Par exemple, demander à Cursor d'ajouter une nouvelle route d'API avec authentification, validation et tests.</a:t>
            </a:r>
            <a:endParaRPr lang="en-US" sz="834" dirty="0"/>
          </a:p>
        </p:txBody>
      </p:sp>
      <p:sp>
        <p:nvSpPr>
          <p:cNvPr id="8" name="Text 4"/>
          <p:cNvSpPr/>
          <p:nvPr/>
        </p:nvSpPr>
        <p:spPr>
          <a:xfrm>
            <a:off x="4086225" y="2441014"/>
            <a:ext cx="46291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Références @web et @symbol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4086225" y="2691045"/>
            <a:ext cx="462915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Utiliser des références externes (documentation, sites web) ou internes (classes, fonctions) comme contexte pour l'IA, enrichissant sa compréhension du projet.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4086225" y="3285372"/>
            <a:ext cx="46291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.cursorrules - Personnalisation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4086225" y="3535403"/>
            <a:ext cx="462915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Configurer le comportement de l'IA pour des projets spécifiques. Définir des conventions de code, des frameworks préférés, et des patterns d'architecture.</a:t>
            </a:r>
            <a:endParaRPr lang="en-US" sz="83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1000125"/>
            <a:ext cx="3300413" cy="3143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86288" y="637970"/>
            <a:ext cx="4557713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LLM : Le Moteur de la Révolution</a:t>
            </a:r>
            <a:endParaRPr lang="en-US" sz="1602" dirty="0"/>
          </a:p>
        </p:txBody>
      </p:sp>
      <p:sp>
        <p:nvSpPr>
          <p:cNvPr id="5" name="Text 1"/>
          <p:cNvSpPr/>
          <p:nvPr/>
        </p:nvSpPr>
        <p:spPr>
          <a:xfrm>
            <a:off x="4586288" y="1020859"/>
            <a:ext cx="455771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modèles de langage de grande taille sont au cœur de tous les outils d'IA pour le codage. Ils comprennent le code, le langage naturel et génèrent des solutions intelligentes.</a:t>
            </a:r>
            <a:endParaRPr lang="en-US" sz="834" dirty="0"/>
          </a:p>
        </p:txBody>
      </p:sp>
      <p:sp>
        <p:nvSpPr>
          <p:cNvPr id="6" name="Text 2"/>
          <p:cNvSpPr/>
          <p:nvPr/>
        </p:nvSpPr>
        <p:spPr>
          <a:xfrm>
            <a:off x="4700588" y="1798048"/>
            <a:ext cx="44434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GPT-4 / GPT-5 (OpenAI)</a:t>
            </a:r>
            <a:endParaRPr lang="en-US" sz="784" dirty="0"/>
          </a:p>
        </p:txBody>
      </p:sp>
      <p:sp>
        <p:nvSpPr>
          <p:cNvPr id="7" name="Text 3"/>
          <p:cNvSpPr/>
          <p:nvPr/>
        </p:nvSpPr>
        <p:spPr>
          <a:xfrm>
            <a:off x="4700588" y="1998073"/>
            <a:ext cx="4443413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modèle par défaut pour sa performance générale exceptionnelle et sa compréhension profonde du code complexe.</a:t>
            </a:r>
            <a:endParaRPr lang="en-US" sz="780" dirty="0"/>
          </a:p>
        </p:txBody>
      </p:sp>
      <p:sp>
        <p:nvSpPr>
          <p:cNvPr id="8" name="Text 4"/>
          <p:cNvSpPr/>
          <p:nvPr/>
        </p:nvSpPr>
        <p:spPr>
          <a:xfrm>
            <a:off x="4700588" y="2490992"/>
            <a:ext cx="44434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Claude (Anthropic)</a:t>
            </a:r>
            <a:endParaRPr lang="en-US" sz="784" dirty="0"/>
          </a:p>
        </p:txBody>
      </p:sp>
      <p:sp>
        <p:nvSpPr>
          <p:cNvPr id="9" name="Text 5"/>
          <p:cNvSpPr/>
          <p:nvPr/>
        </p:nvSpPr>
        <p:spPr>
          <a:xfrm>
            <a:off x="4700588" y="2691017"/>
            <a:ext cx="4443413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Apprécié pour sa grande fenêtre de contexte, idéal pour analyser des fichiers volumineux et des projets entiers.</a:t>
            </a:r>
            <a:endParaRPr lang="en-US" sz="780" dirty="0"/>
          </a:p>
        </p:txBody>
      </p:sp>
      <p:sp>
        <p:nvSpPr>
          <p:cNvPr id="10" name="Text 6"/>
          <p:cNvSpPr/>
          <p:nvPr/>
        </p:nvSpPr>
        <p:spPr>
          <a:xfrm>
            <a:off x="4700588" y="3183936"/>
            <a:ext cx="44434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Llama &amp; Modèles Spécialisés</a:t>
            </a:r>
            <a:endParaRPr lang="en-US" sz="784" dirty="0"/>
          </a:p>
        </p:txBody>
      </p:sp>
      <p:sp>
        <p:nvSpPr>
          <p:cNvPr id="11" name="Text 7"/>
          <p:cNvSpPr/>
          <p:nvPr/>
        </p:nvSpPr>
        <p:spPr>
          <a:xfrm>
            <a:off x="4700588" y="3383961"/>
            <a:ext cx="4443413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Optimisés spécifiquement pour les tâches de codage, offrant une alternative open-source performante.</a:t>
            </a:r>
            <a:endParaRPr lang="en-US" sz="780" dirty="0"/>
          </a:p>
        </p:txBody>
      </p:sp>
      <p:sp>
        <p:nvSpPr>
          <p:cNvPr id="12" name="Shape 8"/>
          <p:cNvSpPr/>
          <p:nvPr/>
        </p:nvSpPr>
        <p:spPr>
          <a:xfrm>
            <a:off x="4586288" y="3934030"/>
            <a:ext cx="4557713" cy="571500"/>
          </a:xfrm>
          <a:prstGeom prst="rect">
            <a:avLst/>
          </a:prstGeom>
          <a:solidFill>
            <a:srgbClr val="3B82F6">
              <a:alpha val="8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4586288" y="3934030"/>
            <a:ext cx="21431" cy="571500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14" name="Text 10"/>
          <p:cNvSpPr/>
          <p:nvPr/>
        </p:nvSpPr>
        <p:spPr>
          <a:xfrm>
            <a:off x="4700588" y="4048330"/>
            <a:ext cx="43291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Flexibilité :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Cursor permet souvent de choisir le modèle via votre clé API, vous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donnant le contrôle total sur la performance et les coûts.</a:t>
            </a:r>
            <a:endParaRPr lang="en-US" sz="73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760112"/>
            <a:ext cx="3857625" cy="5943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Paysage des Outils d'IA pour Développeurs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35781" y="1640188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 Copilot</a:t>
            </a:r>
            <a:endParaRPr lang="en-US" sz="784" dirty="0"/>
          </a:p>
        </p:txBody>
      </p:sp>
      <p:sp>
        <p:nvSpPr>
          <p:cNvPr id="5" name="Text 2"/>
          <p:cNvSpPr/>
          <p:nvPr/>
        </p:nvSpPr>
        <p:spPr>
          <a:xfrm>
            <a:off x="535781" y="1854501"/>
            <a:ext cx="37504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pionnier, centré sur la complétion de code et le chat intégré à VS Code.</a:t>
            </a:r>
            <a:endParaRPr lang="en-US" sz="727" dirty="0"/>
          </a:p>
        </p:txBody>
      </p:sp>
      <p:sp>
        <p:nvSpPr>
          <p:cNvPr id="6" name="Text 3"/>
          <p:cNvSpPr/>
          <p:nvPr/>
        </p:nvSpPr>
        <p:spPr>
          <a:xfrm>
            <a:off x="535781" y="2240263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TabNine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535781" y="2454576"/>
            <a:ext cx="37504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Complétion de code prédictive et intelligente, compatible avec plusieurs IDE.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535781" y="2840338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Continue.dev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535781" y="3054651"/>
            <a:ext cx="37504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Outil open-source pour intégrer l'IA dans n'importe quel IDE existant.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428625" y="385475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Différence Clé de Cursor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428625" y="4083351"/>
            <a:ext cx="385762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Cursor se positionne comme un IDE intégré pour l'IA, là où d'autres sont des extensions ou des plugins. Une expérience unifiée et optimisée dès le départ.</a:t>
            </a:r>
            <a:endParaRPr lang="en-US" sz="727" dirty="0"/>
          </a:p>
        </p:txBody>
      </p:sp>
      <p:sp>
        <p:nvSpPr>
          <p:cNvPr id="12" name="Shape 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285750"/>
            <a:ext cx="40005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L'Impact sur la Productivité et la Qualité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1247282"/>
            <a:ext cx="1910953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Vitesse</a:t>
            </a:r>
            <a:endParaRPr lang="en-US" sz="885" dirty="0"/>
          </a:p>
        </p:txBody>
      </p:sp>
      <p:sp>
        <p:nvSpPr>
          <p:cNvPr id="5" name="Text 2"/>
          <p:cNvSpPr/>
          <p:nvPr/>
        </p:nvSpPr>
        <p:spPr>
          <a:xfrm>
            <a:off x="428625" y="1500160"/>
            <a:ext cx="1910953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Réduction drastique du temps passé sur le code boilerplate et les tâches répétitives. Les développeurs peuvent générer des structures complexes en secondes.</a:t>
            </a:r>
            <a:endParaRPr lang="en-US" sz="780" dirty="0"/>
          </a:p>
        </p:txBody>
      </p:sp>
      <p:sp>
        <p:nvSpPr>
          <p:cNvPr id="6" name="Text 3"/>
          <p:cNvSpPr/>
          <p:nvPr/>
        </p:nvSpPr>
        <p:spPr>
          <a:xfrm>
            <a:off x="2553891" y="1247282"/>
            <a:ext cx="1910953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Qualité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2553891" y="1500160"/>
            <a:ext cx="19109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L'IA aide à la revue de code, détecte les bugs potentiels et génère des tests unitaires. Cela améliore la fiabilité et la maintenabilité du code.</a:t>
            </a:r>
            <a:endParaRPr lang="en-US" sz="780" dirty="0"/>
          </a:p>
        </p:txBody>
      </p:sp>
      <p:sp>
        <p:nvSpPr>
          <p:cNvPr id="8" name="Text 5"/>
          <p:cNvSpPr/>
          <p:nvPr/>
        </p:nvSpPr>
        <p:spPr>
          <a:xfrm>
            <a:off x="4679156" y="1247282"/>
            <a:ext cx="1910953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Apprentissage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4679156" y="1500160"/>
            <a:ext cx="1910953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Facilite la compréhension de nouvelles bases de code, de langages inconnus ou de frameworks complexes grâce à des explications contextuelles.</a:t>
            </a:r>
            <a:endParaRPr lang="en-US" sz="780" dirty="0"/>
          </a:p>
        </p:txBody>
      </p:sp>
      <p:sp>
        <p:nvSpPr>
          <p:cNvPr id="10" name="Text 7"/>
          <p:cNvSpPr/>
          <p:nvPr/>
        </p:nvSpPr>
        <p:spPr>
          <a:xfrm>
            <a:off x="6804422" y="1247282"/>
            <a:ext cx="1910953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6804422" y="1500160"/>
            <a:ext cx="1910953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développeurs peuvent se concentrer sur la logique métier complexe et les décisions architecturales plutôt que sur les détails techniques répétitifs.</a:t>
            </a:r>
            <a:endParaRPr lang="en-US" sz="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5B21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Précautions et Défis à Considérer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1254426"/>
            <a:ext cx="400050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Fiabilité du Code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428625" y="1540176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L'IA peut générer du code incorrect, non optimisé ou présentant des bugs subtils. Les "hallucinations" de l'IA peuvent introduire des vulnérabilités ou des logiques défectueuses.</a:t>
            </a:r>
            <a:endParaRPr lang="en-US" sz="780" dirty="0"/>
          </a:p>
        </p:txBody>
      </p:sp>
      <p:sp>
        <p:nvSpPr>
          <p:cNvPr id="6" name="Text 3"/>
          <p:cNvSpPr/>
          <p:nvPr/>
        </p:nvSpPr>
        <p:spPr>
          <a:xfrm>
            <a:off x="4714875" y="1254426"/>
            <a:ext cx="400050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Sécurité des Données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4714875" y="1540176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Envoyer du code propriétaire à des modèles externes pose des risques de fuite de données. Les informations sensibles peuvent être exposées ou conservées par les fournisseurs d'API.</a:t>
            </a:r>
            <a:endParaRPr lang="en-US" sz="780" dirty="0"/>
          </a:p>
        </p:txBody>
      </p:sp>
      <p:sp>
        <p:nvSpPr>
          <p:cNvPr id="8" name="Text 5"/>
          <p:cNvSpPr/>
          <p:nvPr/>
        </p:nvSpPr>
        <p:spPr>
          <a:xfrm>
            <a:off x="428625" y="3248955"/>
            <a:ext cx="400050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Dépendance à l'IA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428625" y="3534705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Utiliser constamment l'IA pour coder peut éroder les compétences fondamentales des développeurs. Le risque de perdre la capacité à résoudre des problèmes sans assistance.</a:t>
            </a:r>
            <a:endParaRPr lang="en-US" sz="780" dirty="0"/>
          </a:p>
        </p:txBody>
      </p:sp>
      <p:sp>
        <p:nvSpPr>
          <p:cNvPr id="10" name="Text 7"/>
          <p:cNvSpPr/>
          <p:nvPr/>
        </p:nvSpPr>
        <p:spPr>
          <a:xfrm>
            <a:off x="4714875" y="3248955"/>
            <a:ext cx="400050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Coûts d'Utilisation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4714875" y="3534705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L'utilisation des modèles d'IA via API a un coût direct. Les frais peuvent s'accumuler rapidement, surtout pour les équipes de développement importantes.</a:t>
            </a:r>
            <a:endParaRPr lang="en-US" sz="7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2025-10-31T20:31:05Z</dcterms:created>
  <dcterms:modified xsi:type="dcterms:W3CDTF">2025-10-31T20:31:05Z</dcterms:modified>
</cp:coreProperties>
</file>